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handoutMasterIdLst>
    <p:handoutMasterId r:id="rId18"/>
  </p:handoutMasterIdLst>
  <p:sldIdLst>
    <p:sldId id="292" r:id="rId5"/>
    <p:sldId id="310" r:id="rId6"/>
    <p:sldId id="311" r:id="rId7"/>
    <p:sldId id="312" r:id="rId8"/>
    <p:sldId id="314" r:id="rId9"/>
    <p:sldId id="315" r:id="rId10"/>
    <p:sldId id="313" r:id="rId11"/>
    <p:sldId id="317" r:id="rId12"/>
    <p:sldId id="318" r:id="rId13"/>
    <p:sldId id="319" r:id="rId14"/>
    <p:sldId id="316" r:id="rId15"/>
    <p:sldId id="320" r:id="rId16"/>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35D30-6E1A-435D-A8AD-EB09471FA808}" v="1" dt="2022-11-15T23:10:14.444"/>
    <p1510:client id="{AFF03283-1043-447A-885C-D04421FD249F}" v="762" dt="2022-11-15T23:37:42.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19" autoAdjust="0"/>
  </p:normalViewPr>
  <p:slideViewPr>
    <p:cSldViewPr snapToGrid="0">
      <p:cViewPr varScale="1">
        <p:scale>
          <a:sx n="114" d="100"/>
          <a:sy n="114" d="100"/>
        </p:scale>
        <p:origin x="300" y="114"/>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10A0F8E-AFAD-4D82-ABA4-99D92654B445}" type="datetime1">
              <a:rPr lang="es-ES" smtClean="0"/>
              <a:t>28/11/2022</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351E231-5B1F-4DA1-B2F6-15CEF3C52F24}" type="slidenum">
              <a:rPr lang="es-ES" smtClean="0"/>
              <a:t>‹Nº›</a:t>
            </a:fld>
            <a:endParaRPr lang="es-ES" dirty="0"/>
          </a:p>
        </p:txBody>
      </p:sp>
    </p:spTree>
    <p:extLst>
      <p:ext uri="{BB962C8B-B14F-4D97-AF65-F5344CB8AC3E}">
        <p14:creationId xmlns:p14="http://schemas.microsoft.com/office/powerpoint/2010/main" val="33027316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0C635-22CD-4687-8C86-092D09B235D0}" type="datetime1">
              <a:rPr lang="es-ES" noProof="0" smtClean="0"/>
              <a:t>28/11/2022</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1A7762-33EF-4755-A500-13115E46C1E5}" type="slidenum">
              <a:rPr lang="es-ES" noProof="0" smtClean="0"/>
              <a:t>‹Nº›</a:t>
            </a:fld>
            <a:endParaRPr lang="es-ES" noProof="0" dirty="0"/>
          </a:p>
        </p:txBody>
      </p:sp>
    </p:spTree>
    <p:extLst>
      <p:ext uri="{BB962C8B-B14F-4D97-AF65-F5344CB8AC3E}">
        <p14:creationId xmlns:p14="http://schemas.microsoft.com/office/powerpoint/2010/main" val="16945464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711A7762-33EF-4755-A500-13115E46C1E5}" type="slidenum">
              <a:rPr lang="es-ES" smtClean="0"/>
              <a:t>1</a:t>
            </a:fld>
            <a:endParaRPr lang="es-ES" dirty="0"/>
          </a:p>
        </p:txBody>
      </p:sp>
    </p:spTree>
    <p:extLst>
      <p:ext uri="{BB962C8B-B14F-4D97-AF65-F5344CB8AC3E}">
        <p14:creationId xmlns:p14="http://schemas.microsoft.com/office/powerpoint/2010/main" val="375739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latin typeface="Times New Roman" panose="02020603050405020304" pitchFamily="18" charset="0"/>
            </a:endParaRPr>
          </a:p>
        </p:txBody>
      </p:sp>
      <p:sp useBgFill="1">
        <p:nvSpPr>
          <p:cNvPr id="10" name="Rectángulo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ángulo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ángulo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o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ector recto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ítulo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sp>
        <p:nvSpPr>
          <p:cNvPr id="20" name="Marcador de fecha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Times New Roman" panose="02020603050405020304" pitchFamily="18" charset="0"/>
              </a:defRPr>
            </a:lvl1pPr>
          </a:lstStyle>
          <a:p>
            <a:fld id="{AC7F34B9-73DD-4D85-BB37-D7D8FBCC096A}" type="datetime1">
              <a:rPr lang="es-ES" noProof="0" smtClean="0"/>
              <a:t>28/11/2022</a:t>
            </a:fld>
            <a:endParaRPr lang="es-ES" noProof="0" dirty="0"/>
          </a:p>
        </p:txBody>
      </p:sp>
      <p:sp>
        <p:nvSpPr>
          <p:cNvPr id="21" name="Marcador de posición de pie de página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s-ES" noProof="0" dirty="0"/>
          </a:p>
        </p:txBody>
      </p:sp>
      <p:sp>
        <p:nvSpPr>
          <p:cNvPr id="22" name="Marcador de posición de número de diapositiva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fecha 3"/>
          <p:cNvSpPr>
            <a:spLocks noGrp="1"/>
          </p:cNvSpPr>
          <p:nvPr>
            <p:ph type="dt" sz="half" idx="10"/>
          </p:nvPr>
        </p:nvSpPr>
        <p:spPr/>
        <p:txBody>
          <a:bodyPr rtlCol="0"/>
          <a:lstStyle/>
          <a:p>
            <a:pPr rtl="0"/>
            <a:fld id="{DB127A4F-5D5F-41CF-967D-AEC3A4E33B43}" type="datetime1">
              <a:rPr lang="es-ES" noProof="0" smtClean="0"/>
              <a:t>28/11/2022</a:t>
            </a:fld>
            <a:endParaRPr lang="es-ES" noProof="0" dirty="0"/>
          </a:p>
        </p:txBody>
      </p:sp>
      <p:sp>
        <p:nvSpPr>
          <p:cNvPr id="5" name="Marcador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latin typeface="Times New Roman" panose="02020603050405020304" pitchFamily="18" charset="0"/>
            </a:endParaRPr>
          </a:p>
        </p:txBody>
      </p:sp>
      <p:sp useBgFill="1">
        <p:nvSpPr>
          <p:cNvPr id="23" name="Rectángulo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ángulo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ángulo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es-ES" noProof="0"/>
              <a:t>Haga clic para modificar el estilo de título del patrón</a:t>
            </a:r>
            <a:endParaRPr lang="es-ES" noProof="0" dirty="0"/>
          </a:p>
        </p:txBody>
      </p:sp>
      <p:grpSp>
        <p:nvGrpSpPr>
          <p:cNvPr id="16" name="Grupo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ector recto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Marcador de texto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Times New Roman" panose="02020603050405020304" pitchFamily="18" charset="0"/>
                <a:ea typeface="+mn-ea"/>
                <a:cs typeface="+mn-cs"/>
              </a:defRPr>
            </a:lvl1pPr>
          </a:lstStyle>
          <a:p>
            <a:fld id="{04FA5CE4-703F-43C6-B066-6C9562FD9571}" type="datetime1">
              <a:rPr lang="es-ES" noProof="0" smtClean="0"/>
              <a:t>28/11/2022</a:t>
            </a:fld>
            <a:endParaRPr lang="es-ES" noProof="0" dirty="0"/>
          </a:p>
        </p:txBody>
      </p:sp>
      <p:sp>
        <p:nvSpPr>
          <p:cNvPr id="5" name="Marcador de pie de página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s-ES" noProof="0" dirty="0"/>
          </a:p>
        </p:txBody>
      </p:sp>
      <p:sp>
        <p:nvSpPr>
          <p:cNvPr id="6" name="Marcador de posición de número de diapositiva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fecha 4"/>
          <p:cNvSpPr>
            <a:spLocks noGrp="1"/>
          </p:cNvSpPr>
          <p:nvPr>
            <p:ph type="dt" sz="half" idx="10"/>
          </p:nvPr>
        </p:nvSpPr>
        <p:spPr/>
        <p:txBody>
          <a:bodyPr rtlCol="0"/>
          <a:lstStyle/>
          <a:p>
            <a:pPr rtl="0"/>
            <a:fld id="{A4605B1B-4AA1-4D8B-B897-5F43939F87BB}" type="datetime1">
              <a:rPr lang="es-ES" noProof="0" smtClean="0"/>
              <a:t>28/11/2022</a:t>
            </a:fld>
            <a:endParaRPr lang="es-ES" noProof="0" dirty="0"/>
          </a:p>
        </p:txBody>
      </p:sp>
      <p:sp>
        <p:nvSpPr>
          <p:cNvPr id="6" name="Marcador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Times New Roman" panose="02020603050405020304" pitchFamily="18" charset="0"/>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p:cNvSpPr>
            <a:spLocks noGrp="1"/>
          </p:cNvSpPr>
          <p:nvPr>
            <p:ph type="dt" sz="half" idx="10"/>
          </p:nvPr>
        </p:nvSpPr>
        <p:spPr/>
        <p:txBody>
          <a:bodyPr rtlCol="0"/>
          <a:lstStyle/>
          <a:p>
            <a:pPr rtl="0"/>
            <a:fld id="{BFBC8295-D4B6-4D36-9FE1-9ECF38714B93}" type="datetime1">
              <a:rPr lang="es-ES" noProof="0" smtClean="0"/>
              <a:t>28/11/2022</a:t>
            </a:fld>
            <a:endParaRPr lang="es-ES" noProof="0" dirty="0"/>
          </a:p>
        </p:txBody>
      </p:sp>
      <p:sp>
        <p:nvSpPr>
          <p:cNvPr id="8" name="Marcador de pie de página 7"/>
          <p:cNvSpPr>
            <a:spLocks noGrp="1"/>
          </p:cNvSpPr>
          <p:nvPr>
            <p:ph type="ftr" sz="quarter" idx="11"/>
          </p:nvPr>
        </p:nvSpPr>
        <p:spPr/>
        <p:txBody>
          <a:bodyPr rtlCol="0"/>
          <a:lstStyle/>
          <a:p>
            <a:pPr rtl="0"/>
            <a:endParaRPr lang="es-ES" noProof="0" dirty="0"/>
          </a:p>
        </p:txBody>
      </p:sp>
      <p:sp>
        <p:nvSpPr>
          <p:cNvPr id="9" name="Marcador de número de diapositiva 8"/>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fecha 2"/>
          <p:cNvSpPr>
            <a:spLocks noGrp="1"/>
          </p:cNvSpPr>
          <p:nvPr>
            <p:ph type="dt" sz="half" idx="10"/>
          </p:nvPr>
        </p:nvSpPr>
        <p:spPr/>
        <p:txBody>
          <a:bodyPr rtlCol="0"/>
          <a:lstStyle/>
          <a:p>
            <a:pPr rtl="0"/>
            <a:fld id="{77D87E37-6123-4165-AE4C-33DC231CE07E}" type="datetime1">
              <a:rPr lang="es-ES" noProof="0" smtClean="0"/>
              <a:t>28/11/2022</a:t>
            </a:fld>
            <a:endParaRPr lang="es-ES" noProof="0" dirty="0"/>
          </a:p>
        </p:txBody>
      </p:sp>
      <p:sp>
        <p:nvSpPr>
          <p:cNvPr id="4" name="Marcador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63385F42-B8C2-4526-9CF3-2CD6597B7DD4}" type="datetime1">
              <a:rPr lang="es-ES" noProof="0" smtClean="0"/>
              <a:t>28/11/2022</a:t>
            </a:fld>
            <a:endParaRPr lang="es-ES" noProof="0" dirty="0"/>
          </a:p>
        </p:txBody>
      </p:sp>
      <p:sp>
        <p:nvSpPr>
          <p:cNvPr id="3" name="Marcador de pie de página 2"/>
          <p:cNvSpPr>
            <a:spLocks noGrp="1"/>
          </p:cNvSpPr>
          <p:nvPr>
            <p:ph type="ftr" sz="quarter" idx="11"/>
          </p:nvPr>
        </p:nvSpPr>
        <p:spPr/>
        <p:txBody>
          <a:bodyPr rtlCol="0"/>
          <a:lstStyle/>
          <a:p>
            <a:pPr rtl="0"/>
            <a:endParaRPr lang="es-ES" noProof="0" dirty="0"/>
          </a:p>
        </p:txBody>
      </p:sp>
      <p:sp>
        <p:nvSpPr>
          <p:cNvPr id="4" name="Marcador de número de diapositiva 3"/>
          <p:cNvSpPr>
            <a:spLocks noGrp="1"/>
          </p:cNvSpPr>
          <p:nvPr>
            <p:ph type="sldNum" sz="quarter" idx="12"/>
          </p:nvPr>
        </p:nvSpPr>
        <p:spPr/>
        <p:txBody>
          <a:bodyPr rtlCol="0"/>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8" name="Marcador de fecha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E55F307F-8DCA-49E1-AAB8-7A48043F0488}" type="datetime1">
              <a:rPr lang="es-ES" noProof="0" smtClean="0"/>
              <a:t>28/11/2022</a:t>
            </a:fld>
            <a:endParaRPr lang="es-ES" noProof="0" dirty="0"/>
          </a:p>
        </p:txBody>
      </p:sp>
      <p:sp>
        <p:nvSpPr>
          <p:cNvPr id="9" name="Marcador de pie de página 8"/>
          <p:cNvSpPr>
            <a:spLocks noGrp="1"/>
          </p:cNvSpPr>
          <p:nvPr>
            <p:ph type="ftr" sz="quarter" idx="11"/>
          </p:nvPr>
        </p:nvSpPr>
        <p:spPr>
          <a:xfrm>
            <a:off x="685801" y="6035040"/>
            <a:ext cx="4584700" cy="365760"/>
          </a:xfrm>
        </p:spPr>
        <p:txBody>
          <a:bodyPr rtlCol="0"/>
          <a:lstStyle>
            <a:lvl1pPr algn="l">
              <a:defRPr/>
            </a:lvl1pPr>
          </a:lstStyle>
          <a:p>
            <a:pPr rtl="0"/>
            <a:endParaRPr lang="es-ES" noProof="0" dirty="0"/>
          </a:p>
        </p:txBody>
      </p:sp>
      <p:sp>
        <p:nvSpPr>
          <p:cNvPr id="11" name="Marcador de número de diapositiva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s-ES" noProof="0" smtClean="0"/>
              <a:t>‹Nº›</a:t>
            </a:fld>
            <a:endParaRPr lang="es-ES" noProof="0"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5" name="Marcador de fecha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601D0CB0-8E92-40D3-AE65-5F6C8CC9EEB8}" type="datetime1">
              <a:rPr lang="es-ES" noProof="0" smtClean="0"/>
              <a:t>28/11/2022</a:t>
            </a:fld>
            <a:endParaRPr lang="es-ES" noProof="0" dirty="0"/>
          </a:p>
        </p:txBody>
      </p:sp>
      <p:sp>
        <p:nvSpPr>
          <p:cNvPr id="6" name="Marcador de pie de página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Times New Roman" panose="02020603050405020304" pitchFamily="18" charset="0"/>
                <a:ea typeface="+mn-ea"/>
                <a:cs typeface="+mn-cs"/>
              </a:defRPr>
            </a:lvl1pPr>
          </a:lstStyle>
          <a:p>
            <a:pPr algn="l"/>
            <a:endParaRPr lang="es-ES" noProof="0" dirty="0"/>
          </a:p>
        </p:txBody>
      </p:sp>
      <p:sp>
        <p:nvSpPr>
          <p:cNvPr id="7" name="Marcador de número de diapositiva 6"/>
          <p:cNvSpPr>
            <a:spLocks noGrp="1"/>
          </p:cNvSpPr>
          <p:nvPr>
            <p:ph type="sldNum" sz="quarter" idx="12"/>
          </p:nvPr>
        </p:nvSpPr>
        <p:spPr>
          <a:xfrm>
            <a:off x="10396728" y="6035040"/>
            <a:ext cx="1225296" cy="365760"/>
          </a:xfrm>
        </p:spPr>
        <p:txBody>
          <a:bodyPr rtlCol="0"/>
          <a:lstStyle/>
          <a:p>
            <a:pPr rtl="0"/>
            <a:fld id="{34B7E4EF-A1BD-40F4-AB7B-04F084DD991D}" type="slidenum">
              <a:rPr lang="es-ES" noProof="0" smtClean="0"/>
              <a:t>‹Nº›</a:t>
            </a:fld>
            <a:endParaRPr lang="es-ES" noProof="0" dirty="0"/>
          </a:p>
        </p:txBody>
      </p:sp>
      <p:sp>
        <p:nvSpPr>
          <p:cNvPr id="12" name="Rectángulo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latin typeface="Times New Roman" panose="02020603050405020304" pitchFamily="18" charset="0"/>
            </a:endParaRPr>
          </a:p>
        </p:txBody>
      </p:sp>
      <p:sp>
        <p:nvSpPr>
          <p:cNvPr id="7" name="Rectángulo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ángulo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arcador de posición de título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latin typeface="Times New Roman" panose="02020603050405020304" pitchFamily="18" charset="0"/>
              </a:defRPr>
            </a:lvl1pPr>
          </a:lstStyle>
          <a:p>
            <a:fld id="{866AC802-5133-4B8C-9A13-707AEB2FE535}" type="datetime1">
              <a:rPr lang="es-ES" noProof="0" smtClean="0"/>
              <a:t>28/11/2022</a:t>
            </a:fld>
            <a:endParaRPr lang="es-ES" noProof="0" dirty="0"/>
          </a:p>
        </p:txBody>
      </p:sp>
      <p:sp>
        <p:nvSpPr>
          <p:cNvPr id="5" name="Marcador de posición de pie de página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latin typeface="Times New Roman" panose="02020603050405020304" pitchFamily="18" charset="0"/>
              </a:defRPr>
            </a:lvl1pPr>
          </a:lstStyle>
          <a:p>
            <a:endParaRPr lang="es-ES" noProof="0" dirty="0"/>
          </a:p>
        </p:txBody>
      </p:sp>
      <p:sp>
        <p:nvSpPr>
          <p:cNvPr id="6" name="Marcador de número de diapositiva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latin typeface="Times New Roman" panose="02020603050405020304" pitchFamily="18" charset="0"/>
              </a:defRPr>
            </a:lvl1pPr>
          </a:lstStyle>
          <a:p>
            <a:fld id="{34B7E4EF-A1BD-40F4-AB7B-04F084DD991D}" type="slidenum">
              <a:rPr lang="es-ES" noProof="0" smtClean="0"/>
              <a:pPr/>
              <a:t>‹Nº›</a:t>
            </a:fld>
            <a:endParaRPr lang="es-ES" noProof="0" dirty="0"/>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Times New Roman" panose="02020603050405020304" pitchFamily="18" charset="0"/>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Times New Roman" panose="02020603050405020304" pitchFamily="18" charset="0"/>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Times New Roman" panose="02020603050405020304" pitchFamily="18" charset="0"/>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Times New Roman" panose="02020603050405020304" pitchFamily="18" charset="0"/>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Times New Roman" panose="02020603050405020304" pitchFamily="18" charset="0"/>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hyperlink" Target="https://youtu.be/0SNZlaETEBQ" TargetMode="External"/><Relationship Id="rId2" Type="http://schemas.openxmlformats.org/officeDocument/2006/relationships/hyperlink" Target="https://youtu.be/L-lO7iLJEJQ" TargetMode="Externa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4"/>
          <a:srcRect t="3846"/>
          <a:stretch/>
        </p:blipFill>
        <p:spPr>
          <a:xfrm>
            <a:off x="20" y="10"/>
            <a:ext cx="12191979" cy="6857990"/>
          </a:xfrm>
          <a:prstGeom prst="rect">
            <a:avLst/>
          </a:prstGeom>
        </p:spPr>
      </p:pic>
      <p:sp>
        <p:nvSpPr>
          <p:cNvPr id="19" name="Rectángulo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ángulo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ítulo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829835"/>
          </a:xfrm>
        </p:spPr>
        <p:txBody>
          <a:bodyPr rtlCol="0">
            <a:normAutofit/>
          </a:bodyPr>
          <a:lstStyle/>
          <a:p>
            <a:r>
              <a:rPr lang="es-ES" sz="4400" dirty="0">
                <a:solidFill>
                  <a:schemeClr val="tx1"/>
                </a:solidFill>
              </a:rPr>
              <a:t>Robot  sumo</a:t>
            </a:r>
          </a:p>
        </p:txBody>
      </p:sp>
      <p:sp>
        <p:nvSpPr>
          <p:cNvPr id="3" name="Subtítulo 2">
            <a:extLst>
              <a:ext uri="{FF2B5EF4-FFF2-40B4-BE49-F238E27FC236}">
                <a16:creationId xmlns:a16="http://schemas.microsoft.com/office/drawing/2014/main" id="{5C5BFB45-FC34-495C-9C68-F9641246C2EE}"/>
              </a:ext>
            </a:extLst>
          </p:cNvPr>
          <p:cNvSpPr>
            <a:spLocks noGrp="1"/>
          </p:cNvSpPr>
          <p:nvPr>
            <p:ph type="subTitle" idx="1"/>
          </p:nvPr>
        </p:nvSpPr>
        <p:spPr>
          <a:xfrm>
            <a:off x="1320934" y="3009282"/>
            <a:ext cx="4775075" cy="1415648"/>
          </a:xfrm>
        </p:spPr>
        <p:txBody>
          <a:bodyPr vert="horz" lIns="91440" tIns="45720" rIns="91440" bIns="45720" rtlCol="0" anchor="t">
            <a:normAutofit fontScale="92500" lnSpcReduction="20000"/>
          </a:bodyPr>
          <a:lstStyle/>
          <a:p>
            <a:pPr algn="l" rtl="0"/>
            <a:r>
              <a:rPr lang="es-ES" dirty="0">
                <a:solidFill>
                  <a:schemeClr val="tx1"/>
                </a:solidFill>
              </a:rPr>
              <a:t>Integrantes: Ignacio Galvan</a:t>
            </a:r>
          </a:p>
          <a:p>
            <a:pPr algn="l" rtl="0"/>
            <a:r>
              <a:rPr lang="es-ES" dirty="0">
                <a:solidFill>
                  <a:schemeClr val="tx1"/>
                </a:solidFill>
              </a:rPr>
              <a:t>                   Octavio Douglas </a:t>
            </a:r>
          </a:p>
          <a:p>
            <a:pPr algn="l" rtl="0"/>
            <a:r>
              <a:rPr lang="es-ES" dirty="0">
                <a:solidFill>
                  <a:schemeClr val="tx1"/>
                </a:solidFill>
              </a:rPr>
              <a:t>                   Tomas Calzada </a:t>
            </a:r>
          </a:p>
          <a:p>
            <a:pPr algn="l" rtl="0"/>
            <a:r>
              <a:rPr lang="es-ES" dirty="0">
                <a:solidFill>
                  <a:schemeClr val="tx1"/>
                </a:solidFill>
              </a:rPr>
              <a:t>                   Fabrizzio Marques </a:t>
            </a:r>
          </a:p>
          <a:p>
            <a:pPr algn="l" rtl="0"/>
            <a:r>
              <a:rPr lang="es-ES" dirty="0">
                <a:solidFill>
                  <a:schemeClr val="tx1"/>
                </a:solidFill>
              </a:rPr>
              <a:t>                   Bautista Menzi</a:t>
            </a:r>
          </a:p>
          <a:p>
            <a:pPr algn="l" rtl="0"/>
            <a:endParaRPr lang="es-ES" dirty="0">
              <a:solidFill>
                <a:schemeClr val="tx1"/>
              </a:solidFill>
            </a:endParaRPr>
          </a:p>
          <a:p>
            <a:pPr algn="l" rtl="0"/>
            <a:endParaRPr lang="es-ES" dirty="0">
              <a:solidFill>
                <a:schemeClr val="tx1"/>
              </a:solidFill>
              <a:cs typeface="Times New Roman"/>
            </a:endParaRPr>
          </a:p>
          <a:p>
            <a:pPr algn="l" rtl="0"/>
            <a:endParaRPr lang="es-ES" dirty="0">
              <a:solidFill>
                <a:schemeClr val="tx1"/>
              </a:solidFill>
            </a:endParaRP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APP INVENTOR: BLOQUES</a:t>
            </a:r>
            <a:endParaRPr lang="en-US" dirty="0"/>
          </a:p>
        </p:txBody>
      </p:sp>
      <p:pic>
        <p:nvPicPr>
          <p:cNvPr id="4" name="Imagen 3"/>
          <p:cNvPicPr>
            <a:picLocks noChangeAspect="1"/>
          </p:cNvPicPr>
          <p:nvPr/>
        </p:nvPicPr>
        <p:blipFill>
          <a:blip r:embed="rId2"/>
          <a:stretch>
            <a:fillRect/>
          </a:stretch>
        </p:blipFill>
        <p:spPr>
          <a:xfrm>
            <a:off x="686813" y="1932476"/>
            <a:ext cx="5204622" cy="3064069"/>
          </a:xfrm>
          <a:prstGeom prst="rect">
            <a:avLst/>
          </a:prstGeom>
        </p:spPr>
      </p:pic>
      <p:pic>
        <p:nvPicPr>
          <p:cNvPr id="5" name="Imagen 4"/>
          <p:cNvPicPr>
            <a:picLocks noChangeAspect="1"/>
          </p:cNvPicPr>
          <p:nvPr/>
        </p:nvPicPr>
        <p:blipFill>
          <a:blip r:embed="rId3"/>
          <a:stretch>
            <a:fillRect/>
          </a:stretch>
        </p:blipFill>
        <p:spPr>
          <a:xfrm>
            <a:off x="5891435" y="3304076"/>
            <a:ext cx="5773921" cy="2669928"/>
          </a:xfrm>
          <a:prstGeom prst="rect">
            <a:avLst/>
          </a:prstGeom>
        </p:spPr>
      </p:pic>
    </p:spTree>
    <p:extLst>
      <p:ext uri="{BB962C8B-B14F-4D97-AF65-F5344CB8AC3E}">
        <p14:creationId xmlns:p14="http://schemas.microsoft.com/office/powerpoint/2010/main" val="2436392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9D30F-E5AA-67DC-9E95-7F958CD13775}"/>
              </a:ext>
            </a:extLst>
          </p:cNvPr>
          <p:cNvSpPr>
            <a:spLocks noGrp="1"/>
          </p:cNvSpPr>
          <p:nvPr>
            <p:ph type="title"/>
          </p:nvPr>
        </p:nvSpPr>
        <p:spPr/>
        <p:txBody>
          <a:bodyPr/>
          <a:lstStyle/>
          <a:p>
            <a:pPr algn="ctr"/>
            <a:r>
              <a:rPr lang="es-AR" dirty="0"/>
              <a:t>DIFICULTADES DURANTE EL PROCESO</a:t>
            </a:r>
          </a:p>
        </p:txBody>
      </p:sp>
      <p:pic>
        <p:nvPicPr>
          <p:cNvPr id="4" name="Marcador de contenido 3">
            <a:extLst>
              <a:ext uri="{FF2B5EF4-FFF2-40B4-BE49-F238E27FC236}">
                <a16:creationId xmlns:a16="http://schemas.microsoft.com/office/drawing/2014/main" id="{77E8F30B-C39E-7680-4359-2BB13E6010C7}"/>
              </a:ext>
            </a:extLst>
          </p:cNvPr>
          <p:cNvPicPr>
            <a:picLocks noGrp="1" noChangeAspect="1"/>
          </p:cNvPicPr>
          <p:nvPr>
            <p:ph idx="1"/>
          </p:nvPr>
        </p:nvPicPr>
        <p:blipFill>
          <a:blip r:embed="rId2"/>
          <a:stretch>
            <a:fillRect/>
          </a:stretch>
        </p:blipFill>
        <p:spPr>
          <a:xfrm>
            <a:off x="603005" y="2941092"/>
            <a:ext cx="2011854" cy="1518036"/>
          </a:xfrm>
          <a:prstGeom prst="rect">
            <a:avLst/>
          </a:prstGeom>
        </p:spPr>
      </p:pic>
      <p:pic>
        <p:nvPicPr>
          <p:cNvPr id="5" name="Imagen 4">
            <a:extLst>
              <a:ext uri="{FF2B5EF4-FFF2-40B4-BE49-F238E27FC236}">
                <a16:creationId xmlns:a16="http://schemas.microsoft.com/office/drawing/2014/main" id="{D077208A-743F-7DBB-5053-8CD9D2A535A1}"/>
              </a:ext>
            </a:extLst>
          </p:cNvPr>
          <p:cNvPicPr>
            <a:picLocks noChangeAspect="1"/>
          </p:cNvPicPr>
          <p:nvPr/>
        </p:nvPicPr>
        <p:blipFill>
          <a:blip r:embed="rId3"/>
          <a:stretch>
            <a:fillRect/>
          </a:stretch>
        </p:blipFill>
        <p:spPr>
          <a:xfrm>
            <a:off x="479721" y="4683135"/>
            <a:ext cx="2853175" cy="1383912"/>
          </a:xfrm>
          <a:prstGeom prst="rect">
            <a:avLst/>
          </a:prstGeom>
        </p:spPr>
      </p:pic>
      <p:sp>
        <p:nvSpPr>
          <p:cNvPr id="6" name="Flecha: a la derecha 5">
            <a:extLst>
              <a:ext uri="{FF2B5EF4-FFF2-40B4-BE49-F238E27FC236}">
                <a16:creationId xmlns:a16="http://schemas.microsoft.com/office/drawing/2014/main" id="{FA8BAAD9-4833-7C2E-76E2-5272226AF1DF}"/>
              </a:ext>
            </a:extLst>
          </p:cNvPr>
          <p:cNvSpPr/>
          <p:nvPr/>
        </p:nvSpPr>
        <p:spPr>
          <a:xfrm>
            <a:off x="2614858" y="3517577"/>
            <a:ext cx="2853175" cy="3691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7" name="Imagen 6">
            <a:extLst>
              <a:ext uri="{FF2B5EF4-FFF2-40B4-BE49-F238E27FC236}">
                <a16:creationId xmlns:a16="http://schemas.microsoft.com/office/drawing/2014/main" id="{32CE740D-5B6D-0C50-3E2F-3B1FC4F1C6D0}"/>
              </a:ext>
            </a:extLst>
          </p:cNvPr>
          <p:cNvPicPr>
            <a:picLocks noChangeAspect="1"/>
          </p:cNvPicPr>
          <p:nvPr/>
        </p:nvPicPr>
        <p:blipFill>
          <a:blip r:embed="rId4"/>
          <a:stretch>
            <a:fillRect/>
          </a:stretch>
        </p:blipFill>
        <p:spPr>
          <a:xfrm>
            <a:off x="5506504" y="2872466"/>
            <a:ext cx="2719052" cy="1810669"/>
          </a:xfrm>
          <a:prstGeom prst="rect">
            <a:avLst/>
          </a:prstGeom>
        </p:spPr>
      </p:pic>
      <p:sp>
        <p:nvSpPr>
          <p:cNvPr id="8" name="CuadroTexto 7">
            <a:extLst>
              <a:ext uri="{FF2B5EF4-FFF2-40B4-BE49-F238E27FC236}">
                <a16:creationId xmlns:a16="http://schemas.microsoft.com/office/drawing/2014/main" id="{31D20609-1764-6ADA-55A3-EB022940DEB5}"/>
              </a:ext>
            </a:extLst>
          </p:cNvPr>
          <p:cNvSpPr txBox="1"/>
          <p:nvPr/>
        </p:nvSpPr>
        <p:spPr>
          <a:xfrm>
            <a:off x="898915" y="1709579"/>
            <a:ext cx="10313168" cy="1077218"/>
          </a:xfrm>
          <a:prstGeom prst="rect">
            <a:avLst/>
          </a:prstGeom>
          <a:noFill/>
        </p:spPr>
        <p:txBody>
          <a:bodyPr wrap="square" rtlCol="0">
            <a:spAutoFit/>
          </a:bodyPr>
          <a:lstStyle/>
          <a:p>
            <a:r>
              <a:rPr lang="es-AR" sz="1600" dirty="0">
                <a:latin typeface="Arial" panose="020B0604020202020204" pitchFamily="34" charset="0"/>
                <a:cs typeface="Arial" panose="020B0604020202020204" pitchFamily="34" charset="0"/>
              </a:rPr>
              <a:t>Las principales dificultades que tuvimos fueron con el Arduino MEGA y el LCD 16.</a:t>
            </a:r>
          </a:p>
          <a:p>
            <a:r>
              <a:rPr lang="es-AR" sz="1600" dirty="0">
                <a:latin typeface="Arial" panose="020B0604020202020204" pitchFamily="34" charset="0"/>
                <a:cs typeface="Arial" panose="020B0604020202020204" pitchFamily="34" charset="0"/>
              </a:rPr>
              <a:t>Arduino MEGA: Tuvimos que cambiar a un Arduino UNO ya que nos salía error al ingresar una nueva programación.</a:t>
            </a:r>
          </a:p>
          <a:p>
            <a:r>
              <a:rPr lang="es-AR" sz="1600" dirty="0">
                <a:latin typeface="Arial" panose="020B0604020202020204" pitchFamily="34" charset="0"/>
                <a:cs typeface="Arial" panose="020B0604020202020204" pitchFamily="34" charset="0"/>
              </a:rPr>
              <a:t>LCD 16: Lo cambiamos por led rojo, amarillo y verde, ya que nuestro LCD no nos imprimía lo que queríamos.</a:t>
            </a:r>
          </a:p>
        </p:txBody>
      </p:sp>
      <p:pic>
        <p:nvPicPr>
          <p:cNvPr id="9" name="Imagen 8">
            <a:extLst>
              <a:ext uri="{FF2B5EF4-FFF2-40B4-BE49-F238E27FC236}">
                <a16:creationId xmlns:a16="http://schemas.microsoft.com/office/drawing/2014/main" id="{901A59A4-5A25-ED7C-0DB4-A76151A00798}"/>
              </a:ext>
            </a:extLst>
          </p:cNvPr>
          <p:cNvPicPr>
            <a:picLocks noChangeAspect="1"/>
          </p:cNvPicPr>
          <p:nvPr/>
        </p:nvPicPr>
        <p:blipFill>
          <a:blip r:embed="rId5"/>
          <a:stretch>
            <a:fillRect/>
          </a:stretch>
        </p:blipFill>
        <p:spPr>
          <a:xfrm>
            <a:off x="3332896" y="5207681"/>
            <a:ext cx="5252587" cy="408467"/>
          </a:xfrm>
          <a:prstGeom prst="rect">
            <a:avLst/>
          </a:prstGeom>
        </p:spPr>
      </p:pic>
      <p:pic>
        <p:nvPicPr>
          <p:cNvPr id="10" name="Imagen 9">
            <a:extLst>
              <a:ext uri="{FF2B5EF4-FFF2-40B4-BE49-F238E27FC236}">
                <a16:creationId xmlns:a16="http://schemas.microsoft.com/office/drawing/2014/main" id="{33473A82-A91E-4461-9747-FBAD6D309F1E}"/>
              </a:ext>
            </a:extLst>
          </p:cNvPr>
          <p:cNvPicPr>
            <a:picLocks noChangeAspect="1"/>
          </p:cNvPicPr>
          <p:nvPr/>
        </p:nvPicPr>
        <p:blipFill>
          <a:blip r:embed="rId6"/>
          <a:stretch>
            <a:fillRect/>
          </a:stretch>
        </p:blipFill>
        <p:spPr>
          <a:xfrm>
            <a:off x="8794489" y="4588169"/>
            <a:ext cx="1568092" cy="1647489"/>
          </a:xfrm>
          <a:prstGeom prst="rect">
            <a:avLst/>
          </a:prstGeom>
        </p:spPr>
      </p:pic>
      <p:pic>
        <p:nvPicPr>
          <p:cNvPr id="12" name="Imagen 11">
            <a:extLst>
              <a:ext uri="{FF2B5EF4-FFF2-40B4-BE49-F238E27FC236}">
                <a16:creationId xmlns:a16="http://schemas.microsoft.com/office/drawing/2014/main" id="{C3CF5C3A-82BA-C3D4-593F-8958BF12414C}"/>
              </a:ext>
            </a:extLst>
          </p:cNvPr>
          <p:cNvPicPr>
            <a:picLocks noChangeAspect="1"/>
          </p:cNvPicPr>
          <p:nvPr/>
        </p:nvPicPr>
        <p:blipFill>
          <a:blip r:embed="rId7"/>
          <a:stretch>
            <a:fillRect/>
          </a:stretch>
        </p:blipFill>
        <p:spPr>
          <a:xfrm>
            <a:off x="8332049" y="3327459"/>
            <a:ext cx="3360839" cy="761729"/>
          </a:xfrm>
          <a:prstGeom prst="rect">
            <a:avLst/>
          </a:prstGeom>
        </p:spPr>
      </p:pic>
      <p:sp>
        <p:nvSpPr>
          <p:cNvPr id="13" name="CuadroTexto 12">
            <a:extLst>
              <a:ext uri="{FF2B5EF4-FFF2-40B4-BE49-F238E27FC236}">
                <a16:creationId xmlns:a16="http://schemas.microsoft.com/office/drawing/2014/main" id="{935ACCB4-1B87-4126-B074-4D35D0CD9D1E}"/>
              </a:ext>
            </a:extLst>
          </p:cNvPr>
          <p:cNvSpPr txBox="1"/>
          <p:nvPr/>
        </p:nvSpPr>
        <p:spPr>
          <a:xfrm>
            <a:off x="8399277" y="2958127"/>
            <a:ext cx="2717924" cy="369332"/>
          </a:xfrm>
          <a:prstGeom prst="rect">
            <a:avLst/>
          </a:prstGeom>
          <a:noFill/>
        </p:spPr>
        <p:txBody>
          <a:bodyPr wrap="none" rtlCol="0">
            <a:spAutoFit/>
          </a:bodyPr>
          <a:lstStyle/>
          <a:p>
            <a:r>
              <a:rPr lang="es-AR" dirty="0"/>
              <a:t>ERROR DEL ARDUINO</a:t>
            </a:r>
          </a:p>
        </p:txBody>
      </p:sp>
    </p:spTree>
    <p:extLst>
      <p:ext uri="{BB962C8B-B14F-4D97-AF65-F5344CB8AC3E}">
        <p14:creationId xmlns:p14="http://schemas.microsoft.com/office/powerpoint/2010/main" val="3052532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PROYECTO TERMINADO</a:t>
            </a:r>
            <a:endParaRPr lang="en-US" dirty="0"/>
          </a:p>
        </p:txBody>
      </p:sp>
      <p:pic>
        <p:nvPicPr>
          <p:cNvPr id="6" name="Marcador de conteni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6025" y="2014194"/>
            <a:ext cx="2887265" cy="3849687"/>
          </a:xfr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367" y="2014194"/>
            <a:ext cx="2887266" cy="3849687"/>
          </a:xfrm>
          <a:prstGeom prst="rect">
            <a:avLst/>
          </a:prstGeom>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710" y="2014194"/>
            <a:ext cx="2887265" cy="3849687"/>
          </a:xfrm>
          <a:prstGeom prst="rect">
            <a:avLst/>
          </a:prstGeom>
        </p:spPr>
      </p:pic>
    </p:spTree>
    <p:extLst>
      <p:ext uri="{BB962C8B-B14F-4D97-AF65-F5344CB8AC3E}">
        <p14:creationId xmlns:p14="http://schemas.microsoft.com/office/powerpoint/2010/main" val="1380941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531BDC-0B43-DD60-C3D8-6B6605920E54}"/>
              </a:ext>
            </a:extLst>
          </p:cNvPr>
          <p:cNvSpPr>
            <a:spLocks noGrp="1"/>
          </p:cNvSpPr>
          <p:nvPr>
            <p:ph type="title"/>
          </p:nvPr>
        </p:nvSpPr>
        <p:spPr>
          <a:xfrm>
            <a:off x="1066800" y="629531"/>
            <a:ext cx="10058400" cy="1371600"/>
          </a:xfrm>
        </p:spPr>
        <p:txBody>
          <a:bodyPr/>
          <a:lstStyle/>
          <a:p>
            <a:r>
              <a:rPr lang="en-US" dirty="0"/>
              <a:t>			ROBOT SUMO</a:t>
            </a:r>
            <a:endParaRPr lang="es-AR" dirty="0"/>
          </a:p>
        </p:txBody>
      </p:sp>
      <p:sp>
        <p:nvSpPr>
          <p:cNvPr id="3" name="Marcador de contenido 2">
            <a:extLst>
              <a:ext uri="{FF2B5EF4-FFF2-40B4-BE49-F238E27FC236}">
                <a16:creationId xmlns:a16="http://schemas.microsoft.com/office/drawing/2014/main" id="{942E49E6-1014-D284-BE5A-0C58C61394F8}"/>
              </a:ext>
            </a:extLst>
          </p:cNvPr>
          <p:cNvSpPr>
            <a:spLocks noGrp="1"/>
          </p:cNvSpPr>
          <p:nvPr>
            <p:ph idx="1"/>
          </p:nvPr>
        </p:nvSpPr>
        <p:spPr>
          <a:xfrm>
            <a:off x="1066800" y="1828800"/>
            <a:ext cx="10058400" cy="3849624"/>
          </a:xfrm>
        </p:spPr>
        <p:txBody>
          <a:bodyPr/>
          <a:lstStyle/>
          <a:p>
            <a:r>
              <a:rPr lang="es-AR" sz="1800" b="0" i="0" u="none" strike="noStrike" dirty="0">
                <a:solidFill>
                  <a:srgbClr val="252424"/>
                </a:solidFill>
                <a:effectLst/>
                <a:latin typeface="Arial" panose="020B0604020202020204" pitchFamily="34" charset="0"/>
                <a:cs typeface="Arial" panose="020B0604020202020204" pitchFamily="34" charset="0"/>
              </a:rPr>
              <a:t>Nuestra principal fuente de inspiración fue la idea de un grupo amigo para hacer unos robots “sumo” y que peleen entre ellos en un ring. Gracias a eso, después nos pusimos a ver </a:t>
            </a:r>
            <a:r>
              <a:rPr lang="es-AR" sz="1800" dirty="0">
                <a:solidFill>
                  <a:srgbClr val="252424"/>
                </a:solidFill>
                <a:latin typeface="Arial" panose="020B0604020202020204" pitchFamily="34" charset="0"/>
                <a:cs typeface="Arial" panose="020B0604020202020204" pitchFamily="34" charset="0"/>
              </a:rPr>
              <a:t>en internet y alg</a:t>
            </a:r>
            <a:r>
              <a:rPr lang="es-AR" sz="1800" b="0" i="0" u="none" strike="noStrike" dirty="0">
                <a:solidFill>
                  <a:srgbClr val="252424"/>
                </a:solidFill>
                <a:effectLst/>
                <a:latin typeface="Arial" panose="020B0604020202020204" pitchFamily="34" charset="0"/>
                <a:cs typeface="Arial" panose="020B0604020202020204" pitchFamily="34" charset="0"/>
              </a:rPr>
              <a:t>unos videos en YouTube como estos: ”</a:t>
            </a:r>
            <a:r>
              <a:rPr lang="es-AR" sz="1800" b="0" i="0" u="sng" strike="noStrike" dirty="0">
                <a:solidFill>
                  <a:srgbClr val="1155CC"/>
                </a:solidFill>
                <a:effectLst/>
                <a:latin typeface="Arial" panose="020B0604020202020204" pitchFamily="34" charset="0"/>
                <a:cs typeface="Arial" panose="020B0604020202020204" pitchFamily="34" charset="0"/>
                <a:hlinkClick r:id="rId2"/>
              </a:rPr>
              <a:t>https://youtu.be/L-lO7iLJEJQ</a:t>
            </a:r>
            <a:r>
              <a:rPr lang="es-AR" sz="1800" b="0" i="0" u="none" strike="noStrike" dirty="0">
                <a:solidFill>
                  <a:srgbClr val="252424"/>
                </a:solidFill>
                <a:effectLst/>
                <a:latin typeface="Arial" panose="020B0604020202020204" pitchFamily="34" charset="0"/>
                <a:cs typeface="Arial" panose="020B0604020202020204" pitchFamily="34" charset="0"/>
              </a:rPr>
              <a:t>” y </a:t>
            </a:r>
            <a:r>
              <a:rPr lang="es-AR" sz="1800" b="0" i="0" u="sng" strike="noStrike" dirty="0">
                <a:solidFill>
                  <a:srgbClr val="1155CC"/>
                </a:solidFill>
                <a:effectLst/>
                <a:latin typeface="Arial" panose="020B0604020202020204" pitchFamily="34" charset="0"/>
                <a:cs typeface="Arial" panose="020B0604020202020204" pitchFamily="34" charset="0"/>
                <a:hlinkClick r:id="rId3"/>
              </a:rPr>
              <a:t>Competencia de Sumo Robot</a:t>
            </a:r>
            <a:r>
              <a:rPr lang="es-AR" sz="1800" b="0" i="0" u="none" strike="noStrike" dirty="0">
                <a:solidFill>
                  <a:srgbClr val="252424"/>
                </a:solidFill>
                <a:effectLst/>
                <a:latin typeface="Arial" panose="020B0604020202020204" pitchFamily="34" charset="0"/>
                <a:cs typeface="Arial" panose="020B0604020202020204" pitchFamily="34" charset="0"/>
              </a:rPr>
              <a:t>; en los cuales pudimos ver algunos ejemplos y darnos una idea de lo que queríamos hacer.</a:t>
            </a:r>
          </a:p>
          <a:p>
            <a:endParaRPr lang="es-AR" sz="1800" b="0" i="0" u="none" strike="noStrike" dirty="0">
              <a:solidFill>
                <a:srgbClr val="252424"/>
              </a:solidFill>
              <a:effectLst/>
              <a:latin typeface="Arial" panose="020B0604020202020204" pitchFamily="34" charset="0"/>
              <a:cs typeface="Arial" panose="020B0604020202020204" pitchFamily="34" charset="0"/>
            </a:endParaRPr>
          </a:p>
          <a:p>
            <a:pPr marL="0" indent="0">
              <a:buNone/>
            </a:pPr>
            <a:endParaRPr lang="es-AR" sz="1800" dirty="0">
              <a:solidFill>
                <a:srgbClr val="252424"/>
              </a:solidFill>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4"/>
          <a:stretch>
            <a:fillRect/>
          </a:stretch>
        </p:blipFill>
        <p:spPr>
          <a:xfrm>
            <a:off x="1755493" y="3687659"/>
            <a:ext cx="3560373" cy="2517866"/>
          </a:xfrm>
          <a:prstGeom prst="rect">
            <a:avLst/>
          </a:prstGeom>
        </p:spPr>
      </p:pic>
      <p:pic>
        <p:nvPicPr>
          <p:cNvPr id="5" name="Imagen 4"/>
          <p:cNvPicPr>
            <a:picLocks noChangeAspect="1"/>
          </p:cNvPicPr>
          <p:nvPr/>
        </p:nvPicPr>
        <p:blipFill>
          <a:blip r:embed="rId5"/>
          <a:stretch>
            <a:fillRect/>
          </a:stretch>
        </p:blipFill>
        <p:spPr>
          <a:xfrm>
            <a:off x="7174425" y="3623645"/>
            <a:ext cx="3042168" cy="2645893"/>
          </a:xfrm>
          <a:prstGeom prst="rect">
            <a:avLst/>
          </a:prstGeom>
        </p:spPr>
      </p:pic>
    </p:spTree>
    <p:extLst>
      <p:ext uri="{BB962C8B-B14F-4D97-AF65-F5344CB8AC3E}">
        <p14:creationId xmlns:p14="http://schemas.microsoft.com/office/powerpoint/2010/main" val="299607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32074A-4102-EED0-4EA4-9D8E7D456440}"/>
              </a:ext>
            </a:extLst>
          </p:cNvPr>
          <p:cNvSpPr>
            <a:spLocks noGrp="1"/>
          </p:cNvSpPr>
          <p:nvPr>
            <p:ph type="title"/>
          </p:nvPr>
        </p:nvSpPr>
        <p:spPr>
          <a:xfrm>
            <a:off x="1066800" y="984409"/>
            <a:ext cx="9361714" cy="1371600"/>
          </a:xfrm>
        </p:spPr>
        <p:txBody>
          <a:bodyPr>
            <a:normAutofit fontScale="90000"/>
          </a:bodyPr>
          <a:lstStyle/>
          <a:p>
            <a:pPr rtl="0">
              <a:spcBef>
                <a:spcPts val="2700"/>
              </a:spcBef>
              <a:spcAft>
                <a:spcPts val="2700"/>
              </a:spcAft>
            </a:pPr>
            <a:r>
              <a:rPr lang="es-AR" sz="1800" b="1" i="0" u="none" strike="noStrike" dirty="0">
                <a:solidFill>
                  <a:srgbClr val="252424"/>
                </a:solidFill>
                <a:effectLst/>
                <a:latin typeface="Arial" panose="020B0604020202020204" pitchFamily="34" charset="0"/>
              </a:rPr>
              <a:t>	</a:t>
            </a:r>
            <a:r>
              <a:rPr lang="es-AR" sz="4000" i="0" u="none" strike="noStrike" dirty="0">
                <a:solidFill>
                  <a:srgbClr val="252424"/>
                </a:solidFill>
                <a:effectLst/>
              </a:rPr>
              <a:t>PROPUESTA MEJORADA DEL EQUIPO</a:t>
            </a:r>
            <a:br>
              <a:rPr lang="es-AR" sz="4000" dirty="0">
                <a:effectLst/>
              </a:rPr>
            </a:br>
            <a:br>
              <a:rPr lang="es-AR" dirty="0"/>
            </a:br>
            <a:endParaRPr lang="es-AR" dirty="0"/>
          </a:p>
        </p:txBody>
      </p:sp>
      <p:sp>
        <p:nvSpPr>
          <p:cNvPr id="3" name="Marcador de contenido 2">
            <a:extLst>
              <a:ext uri="{FF2B5EF4-FFF2-40B4-BE49-F238E27FC236}">
                <a16:creationId xmlns:a16="http://schemas.microsoft.com/office/drawing/2014/main" id="{B74C65D8-26F5-F5A5-7A9D-4C17C4B74DE0}"/>
              </a:ext>
            </a:extLst>
          </p:cNvPr>
          <p:cNvSpPr>
            <a:spLocks noGrp="1"/>
          </p:cNvSpPr>
          <p:nvPr>
            <p:ph idx="1"/>
          </p:nvPr>
        </p:nvSpPr>
        <p:spPr>
          <a:xfrm>
            <a:off x="1066800" y="2022906"/>
            <a:ext cx="10058400" cy="3228362"/>
          </a:xfrm>
        </p:spPr>
        <p:txBody>
          <a:bodyPr>
            <a:normAutofit fontScale="25000" lnSpcReduction="20000"/>
          </a:bodyPr>
          <a:lstStyle/>
          <a:p>
            <a:pPr rtl="0">
              <a:spcBef>
                <a:spcPts val="2700"/>
              </a:spcBef>
              <a:spcAft>
                <a:spcPts val="2700"/>
              </a:spcAft>
            </a:pPr>
            <a:r>
              <a:rPr lang="es-AR" sz="6400" b="0" i="0" u="none" strike="noStrike" dirty="0">
                <a:solidFill>
                  <a:srgbClr val="252424"/>
                </a:solidFill>
                <a:effectLst/>
                <a:latin typeface="Arial" panose="020B0604020202020204" pitchFamily="34" charset="0"/>
                <a:cs typeface="Arial" panose="020B0604020202020204" pitchFamily="34" charset="0"/>
              </a:rPr>
              <a:t>Gracias a los videos y mediante una lluvia de ideas pudimos decretar nuestra propuesta para este trabajo final. Básicamente vamos a hacer un robot “sumo”, el cual va a estar equipado por distintos dispositivos para poder realizar su función, la cual es sacar del ring a su robot contrincante</a:t>
            </a:r>
            <a:r>
              <a:rPr lang="es-AR" sz="5500" b="0" i="0" u="none" strike="noStrike" dirty="0">
                <a:solidFill>
                  <a:srgbClr val="252424"/>
                </a:solidFill>
                <a:effectLst/>
                <a:latin typeface="Arial" panose="020B0604020202020204" pitchFamily="34" charset="0"/>
                <a:cs typeface="Arial" panose="020B0604020202020204" pitchFamily="34" charset="0"/>
              </a:rPr>
              <a:t>. </a:t>
            </a:r>
          </a:p>
          <a:p>
            <a:pPr rtl="0">
              <a:spcBef>
                <a:spcPts val="2700"/>
              </a:spcBef>
              <a:spcAft>
                <a:spcPts val="2700"/>
              </a:spcAft>
            </a:pPr>
            <a:r>
              <a:rPr lang="es-AR" sz="6400" b="0" i="0" u="none" strike="noStrike" dirty="0">
                <a:solidFill>
                  <a:srgbClr val="252424"/>
                </a:solidFill>
                <a:effectLst/>
                <a:latin typeface="Arial" panose="020B0604020202020204" pitchFamily="34" charset="0"/>
                <a:cs typeface="Arial" panose="020B0604020202020204" pitchFamily="34" charset="0"/>
              </a:rPr>
              <a:t>Por ejemplo, para moverse y para reaccionar a los movimientos del rival tendrá dos motores y sensores ultrasónicos. El mismo va a tener una batería, la cuál va a estar acompañada de leds, los cuales mostrarán el nivel de la misma (esto se diferencia dependiendo cual led se prende). Aparte tendrá un dispositivo bluetooth para poder usarlo mediante App Inventor.</a:t>
            </a:r>
            <a:br>
              <a:rPr lang="es-AR" dirty="0"/>
            </a:br>
            <a:endParaRPr lang="es-AR" dirty="0"/>
          </a:p>
        </p:txBody>
      </p:sp>
    </p:spTree>
    <p:extLst>
      <p:ext uri="{BB962C8B-B14F-4D97-AF65-F5344CB8AC3E}">
        <p14:creationId xmlns:p14="http://schemas.microsoft.com/office/powerpoint/2010/main" val="44573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4F0FE1-C247-442F-B07B-03BA9AB0422F}"/>
              </a:ext>
            </a:extLst>
          </p:cNvPr>
          <p:cNvSpPr>
            <a:spLocks noGrp="1"/>
          </p:cNvSpPr>
          <p:nvPr>
            <p:ph type="title"/>
          </p:nvPr>
        </p:nvSpPr>
        <p:spPr/>
        <p:txBody>
          <a:bodyPr/>
          <a:lstStyle/>
          <a:p>
            <a:pPr algn="ctr"/>
            <a:r>
              <a:rPr lang="es-AR" dirty="0"/>
              <a:t>COMPONENTES DE ARDUINO</a:t>
            </a:r>
          </a:p>
        </p:txBody>
      </p:sp>
      <p:sp>
        <p:nvSpPr>
          <p:cNvPr id="3" name="Marcador de contenido 2">
            <a:extLst>
              <a:ext uri="{FF2B5EF4-FFF2-40B4-BE49-F238E27FC236}">
                <a16:creationId xmlns:a16="http://schemas.microsoft.com/office/drawing/2014/main" id="{1680A57F-38BE-69E1-0FE9-D1D90CE15BA5}"/>
              </a:ext>
            </a:extLst>
          </p:cNvPr>
          <p:cNvSpPr>
            <a:spLocks noGrp="1"/>
          </p:cNvSpPr>
          <p:nvPr>
            <p:ph idx="1"/>
          </p:nvPr>
        </p:nvSpPr>
        <p:spPr>
          <a:xfrm>
            <a:off x="1066800" y="1938331"/>
            <a:ext cx="10058400" cy="3849624"/>
          </a:xfrm>
        </p:spPr>
        <p:txBody>
          <a:bodyPr>
            <a:normAutofit/>
          </a:bodyPr>
          <a:lstStyle/>
          <a:p>
            <a:pPr marL="0" indent="0">
              <a:buNone/>
            </a:pPr>
            <a:r>
              <a:rPr lang="en-US" sz="1600" dirty="0">
                <a:latin typeface="Arial" panose="020B0604020202020204" pitchFamily="34" charset="0"/>
                <a:cs typeface="Arial" panose="020B0604020202020204" pitchFamily="34" charset="0"/>
              </a:rPr>
              <a:t>Nuestro “sumo” </a:t>
            </a:r>
            <a:r>
              <a:rPr lang="en-US" sz="1600" dirty="0" err="1">
                <a:latin typeface="Arial" panose="020B0604020202020204" pitchFamily="34" charset="0"/>
                <a:cs typeface="Arial" panose="020B0604020202020204" pitchFamily="34" charset="0"/>
              </a:rPr>
              <a:t>tiene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integrado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varios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componentes</a:t>
            </a:r>
            <a:r>
              <a:rPr lang="en-US" sz="1600" dirty="0">
                <a:latin typeface="Arial" panose="020B0604020202020204" pitchFamily="34" charset="0"/>
                <a:cs typeface="Arial" panose="020B0604020202020204" pitchFamily="34" charset="0"/>
              </a:rPr>
              <a:t> del Arduino, </a:t>
            </a:r>
            <a:r>
              <a:rPr lang="en-US" sz="1600" dirty="0" err="1">
                <a:latin typeface="Arial" panose="020B0604020202020204" pitchFamily="34" charset="0"/>
                <a:cs typeface="Arial" panose="020B0604020202020204" pitchFamily="34" charset="0"/>
              </a:rPr>
              <a:t>estos</a:t>
            </a:r>
            <a:r>
              <a:rPr lang="en-US" sz="1600" dirty="0">
                <a:latin typeface="Arial" panose="020B0604020202020204" pitchFamily="34" charset="0"/>
                <a:cs typeface="Arial" panose="020B0604020202020204" pitchFamily="34" charset="0"/>
              </a:rPr>
              <a:t> son dos </a:t>
            </a:r>
            <a:r>
              <a:rPr lang="en-US" sz="1600" dirty="0" err="1">
                <a:latin typeface="Arial" panose="020B0604020202020204" pitchFamily="34" charset="0"/>
                <a:cs typeface="Arial" panose="020B0604020202020204" pitchFamily="34" charset="0"/>
              </a:rPr>
              <a:t>motores</a:t>
            </a:r>
            <a:r>
              <a:rPr lang="en-US" sz="1600" dirty="0">
                <a:latin typeface="Arial" panose="020B0604020202020204" pitchFamily="34" charset="0"/>
                <a:cs typeface="Arial" panose="020B0604020202020204" pitchFamily="34" charset="0"/>
              </a:rPr>
              <a:t> con un l9110 que </a:t>
            </a:r>
            <a:r>
              <a:rPr lang="en-US" sz="1600" dirty="0" err="1">
                <a:latin typeface="Arial" panose="020B0604020202020204" pitchFamily="34" charset="0"/>
                <a:cs typeface="Arial" panose="020B0604020202020204" pitchFamily="34" charset="0"/>
              </a:rPr>
              <a:t>los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controla</a:t>
            </a:r>
            <a:r>
              <a:rPr lang="en-US" sz="1600" dirty="0">
                <a:latin typeface="Arial" panose="020B0604020202020204" pitchFamily="34" charset="0"/>
                <a:cs typeface="Arial" panose="020B0604020202020204" pitchFamily="34" charset="0"/>
              </a:rPr>
              <a:t>, un Arduino UNO que </a:t>
            </a:r>
            <a:r>
              <a:rPr lang="en-US" sz="1600" dirty="0" err="1">
                <a:latin typeface="Arial" panose="020B0604020202020204" pitchFamily="34" charset="0"/>
                <a:cs typeface="Arial" panose="020B0604020202020204" pitchFamily="34" charset="0"/>
              </a:rPr>
              <a:t>nos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brinda</a:t>
            </a:r>
            <a:r>
              <a:rPr lang="en-US" sz="1600" dirty="0">
                <a:latin typeface="Arial" panose="020B0604020202020204" pitchFamily="34" charset="0"/>
                <a:cs typeface="Arial" panose="020B0604020202020204" pitchFamily="34" charset="0"/>
              </a:rPr>
              <a:t> mas </a:t>
            </a:r>
            <a:r>
              <a:rPr lang="en-US" sz="1600" dirty="0" err="1">
                <a:latin typeface="Arial" panose="020B0604020202020204" pitchFamily="34" charset="0"/>
                <a:cs typeface="Arial" panose="020B0604020202020204" pitchFamily="34" charset="0"/>
              </a:rPr>
              <a:t>memoria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ademas</a:t>
            </a:r>
            <a:r>
              <a:rPr lang="en-US" sz="1600" dirty="0">
                <a:latin typeface="Arial" panose="020B0604020202020204" pitchFamily="34" charset="0"/>
                <a:cs typeface="Arial" panose="020B0604020202020204" pitchFamily="34" charset="0"/>
              </a:rPr>
              <a:t> de </a:t>
            </a:r>
            <a:r>
              <a:rPr lang="en-US" sz="1600" dirty="0" err="1">
                <a:latin typeface="Arial" panose="020B0604020202020204" pitchFamily="34" charset="0"/>
                <a:cs typeface="Arial" panose="020B0604020202020204" pitchFamily="34" charset="0"/>
              </a:rPr>
              <a:t>esto</a:t>
            </a:r>
            <a:r>
              <a:rPr lang="en-US" sz="1600" dirty="0">
                <a:latin typeface="Arial" panose="020B0604020202020204" pitchFamily="34" charset="0"/>
                <a:cs typeface="Arial" panose="020B0604020202020204" pitchFamily="34" charset="0"/>
              </a:rPr>
              <a:t> un sensor </a:t>
            </a:r>
            <a:r>
              <a:rPr lang="en-US" sz="1600" dirty="0" err="1">
                <a:latin typeface="Arial" panose="020B0604020202020204" pitchFamily="34" charset="0"/>
                <a:cs typeface="Arial" panose="020B0604020202020204" pitchFamily="34" charset="0"/>
              </a:rPr>
              <a:t>ultasónico</a:t>
            </a:r>
            <a:r>
              <a:rPr lang="en-US" sz="1600" dirty="0">
                <a:latin typeface="Arial" panose="020B0604020202020204" pitchFamily="34" charset="0"/>
                <a:cs typeface="Arial" panose="020B0604020202020204" pitchFamily="34" charset="0"/>
              </a:rPr>
              <a:t> y </a:t>
            </a:r>
            <a:r>
              <a:rPr lang="en-US" sz="1600" dirty="0" err="1">
                <a:latin typeface="Arial" panose="020B0604020202020204" pitchFamily="34" charset="0"/>
                <a:cs typeface="Arial" panose="020B0604020202020204" pitchFamily="34" charset="0"/>
              </a:rPr>
              <a:t>por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último</a:t>
            </a:r>
            <a:r>
              <a:rPr lang="en-US" sz="1600" dirty="0">
                <a:latin typeface="Arial" panose="020B0604020202020204" pitchFamily="34" charset="0"/>
                <a:cs typeface="Arial" panose="020B0604020202020204" pitchFamily="34" charset="0"/>
              </a:rPr>
              <a:t> un  </a:t>
            </a:r>
            <a:r>
              <a:rPr lang="en-US" sz="1600" dirty="0" err="1">
                <a:latin typeface="Arial" panose="020B0604020202020204" pitchFamily="34" charset="0"/>
                <a:cs typeface="Arial" panose="020B0604020202020204" pitchFamily="34" charset="0"/>
              </a:rPr>
              <a:t>dipositivo</a:t>
            </a:r>
            <a:r>
              <a:rPr lang="en-US" sz="1600" dirty="0">
                <a:latin typeface="Arial" panose="020B0604020202020204" pitchFamily="34" charset="0"/>
                <a:cs typeface="Arial" panose="020B0604020202020204" pitchFamily="34" charset="0"/>
              </a:rPr>
              <a:t> Bluetooth para que sea mas </a:t>
            </a:r>
            <a:r>
              <a:rPr lang="en-US" sz="1600" dirty="0" err="1">
                <a:latin typeface="Arial" panose="020B0604020202020204" pitchFamily="34" charset="0"/>
                <a:cs typeface="Arial" panose="020B0604020202020204" pitchFamily="34" charset="0"/>
              </a:rPr>
              <a:t>interactivo</a:t>
            </a:r>
            <a:r>
              <a:rPr lang="en-US" sz="1600" dirty="0">
                <a:latin typeface="Arial" panose="020B0604020202020204" pitchFamily="34" charset="0"/>
                <a:cs typeface="Arial" panose="020B0604020202020204" pitchFamily="34" charset="0"/>
              </a:rPr>
              <a:t>. </a:t>
            </a:r>
          </a:p>
        </p:txBody>
      </p:sp>
      <p:pic>
        <p:nvPicPr>
          <p:cNvPr id="5" name="Imagen 4"/>
          <p:cNvPicPr>
            <a:picLocks noChangeAspect="1"/>
          </p:cNvPicPr>
          <p:nvPr/>
        </p:nvPicPr>
        <p:blipFill>
          <a:blip r:embed="rId2"/>
          <a:stretch>
            <a:fillRect/>
          </a:stretch>
        </p:blipFill>
        <p:spPr>
          <a:xfrm>
            <a:off x="2861776" y="4203088"/>
            <a:ext cx="1804374" cy="1753852"/>
          </a:xfrm>
          <a:prstGeom prst="rect">
            <a:avLst/>
          </a:prstGeom>
        </p:spPr>
      </p:pic>
      <p:pic>
        <p:nvPicPr>
          <p:cNvPr id="6" name="Imagen 5"/>
          <p:cNvPicPr>
            <a:picLocks noChangeAspect="1"/>
          </p:cNvPicPr>
          <p:nvPr/>
        </p:nvPicPr>
        <p:blipFill>
          <a:blip r:embed="rId3"/>
          <a:stretch>
            <a:fillRect/>
          </a:stretch>
        </p:blipFill>
        <p:spPr>
          <a:xfrm>
            <a:off x="793656" y="3073631"/>
            <a:ext cx="1927353" cy="1645716"/>
          </a:xfrm>
          <a:prstGeom prst="rect">
            <a:avLst/>
          </a:prstGeom>
        </p:spPr>
      </p:pic>
      <p:pic>
        <p:nvPicPr>
          <p:cNvPr id="7" name="Imagen 6"/>
          <p:cNvPicPr>
            <a:picLocks noChangeAspect="1"/>
          </p:cNvPicPr>
          <p:nvPr/>
        </p:nvPicPr>
        <p:blipFill>
          <a:blip r:embed="rId4"/>
          <a:stretch>
            <a:fillRect/>
          </a:stretch>
        </p:blipFill>
        <p:spPr>
          <a:xfrm>
            <a:off x="5770593" y="2830694"/>
            <a:ext cx="1989251" cy="1535702"/>
          </a:xfrm>
          <a:prstGeom prst="rect">
            <a:avLst/>
          </a:prstGeom>
        </p:spPr>
      </p:pic>
      <p:pic>
        <p:nvPicPr>
          <p:cNvPr id="10" name="Imagen 9">
            <a:extLst>
              <a:ext uri="{FF2B5EF4-FFF2-40B4-BE49-F238E27FC236}">
                <a16:creationId xmlns:a16="http://schemas.microsoft.com/office/drawing/2014/main" id="{B6F00EA7-D8AA-2C15-296C-CAD2D911B3E5}"/>
              </a:ext>
            </a:extLst>
          </p:cNvPr>
          <p:cNvPicPr>
            <a:picLocks noChangeAspect="1"/>
          </p:cNvPicPr>
          <p:nvPr/>
        </p:nvPicPr>
        <p:blipFill>
          <a:blip r:embed="rId5"/>
          <a:stretch>
            <a:fillRect/>
          </a:stretch>
        </p:blipFill>
        <p:spPr>
          <a:xfrm>
            <a:off x="6026325" y="4503634"/>
            <a:ext cx="1477785" cy="1916712"/>
          </a:xfrm>
          <a:prstGeom prst="rect">
            <a:avLst/>
          </a:prstGeom>
        </p:spPr>
      </p:pic>
      <p:pic>
        <p:nvPicPr>
          <p:cNvPr id="1026" name="Picture 2" descr="Comprá placas Arduino Uno R3!">
            <a:extLst>
              <a:ext uri="{FF2B5EF4-FFF2-40B4-BE49-F238E27FC236}">
                <a16:creationId xmlns:a16="http://schemas.microsoft.com/office/drawing/2014/main" id="{B8B64043-6BD8-A0A3-F26A-167921C9A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7479" y="2696929"/>
            <a:ext cx="1927353" cy="2022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230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99574C-2D22-4F5B-16CA-56A48D44CFAD}"/>
              </a:ext>
            </a:extLst>
          </p:cNvPr>
          <p:cNvSpPr>
            <a:spLocks noGrp="1"/>
          </p:cNvSpPr>
          <p:nvPr>
            <p:ph type="title"/>
          </p:nvPr>
        </p:nvSpPr>
        <p:spPr/>
        <p:txBody>
          <a:bodyPr/>
          <a:lstStyle/>
          <a:p>
            <a:pPr algn="ctr"/>
            <a:r>
              <a:rPr lang="es-AR" dirty="0"/>
              <a:t>OTROS COMPONENTES</a:t>
            </a:r>
          </a:p>
        </p:txBody>
      </p:sp>
      <p:sp>
        <p:nvSpPr>
          <p:cNvPr id="3" name="Marcador de contenido 2">
            <a:extLst>
              <a:ext uri="{FF2B5EF4-FFF2-40B4-BE49-F238E27FC236}">
                <a16:creationId xmlns:a16="http://schemas.microsoft.com/office/drawing/2014/main" id="{E863E037-C268-4267-3E8E-DC10D1DCDB82}"/>
              </a:ext>
            </a:extLst>
          </p:cNvPr>
          <p:cNvSpPr>
            <a:spLocks noGrp="1"/>
          </p:cNvSpPr>
          <p:nvPr>
            <p:ph idx="1"/>
          </p:nvPr>
        </p:nvSpPr>
        <p:spPr>
          <a:xfrm>
            <a:off x="883919" y="1841863"/>
            <a:ext cx="10058400" cy="3849624"/>
          </a:xfrm>
        </p:spPr>
        <p:txBody>
          <a:bodyPr>
            <a:normAutofit/>
          </a:bodyPr>
          <a:lstStyle/>
          <a:p>
            <a:r>
              <a:rPr lang="es-MX" sz="1800" dirty="0">
                <a:latin typeface="Arial" panose="020B0604020202020204" pitchFamily="34" charset="0"/>
                <a:cs typeface="Arial" panose="020B0604020202020204" pitchFamily="34" charset="0"/>
              </a:rPr>
              <a:t>Además de los componentes que nombramos en la diapositiva anterior, nuestro robot utilizará otros como:</a:t>
            </a:r>
          </a:p>
          <a:p>
            <a:pPr>
              <a:buFont typeface="Wingdings" panose="05000000000000000000" pitchFamily="2" charset="2"/>
              <a:buChar char="Ø"/>
            </a:pPr>
            <a:r>
              <a:rPr lang="es-MX" sz="1800" dirty="0">
                <a:latin typeface="Arial" panose="020B0604020202020204" pitchFamily="34" charset="0"/>
                <a:cs typeface="Arial" panose="020B0604020202020204" pitchFamily="34" charset="0"/>
              </a:rPr>
              <a:t>Tres ruedas (dos para que pueda moverse y una direccional).</a:t>
            </a:r>
          </a:p>
          <a:p>
            <a:pPr>
              <a:buFont typeface="Wingdings" panose="05000000000000000000" pitchFamily="2" charset="2"/>
              <a:buChar char="Ø"/>
            </a:pPr>
            <a:r>
              <a:rPr lang="es-MX" sz="1800" dirty="0">
                <a:latin typeface="Arial" panose="020B0604020202020204" pitchFamily="34" charset="0"/>
                <a:cs typeface="Arial" panose="020B0604020202020204" pitchFamily="34" charset="0"/>
              </a:rPr>
              <a:t>Luces led</a:t>
            </a:r>
          </a:p>
          <a:p>
            <a:pPr>
              <a:buFont typeface="Wingdings" panose="05000000000000000000" pitchFamily="2" charset="2"/>
              <a:buChar char="Ø"/>
            </a:pPr>
            <a:r>
              <a:rPr lang="es-MX" sz="1800" dirty="0">
                <a:latin typeface="Arial" panose="020B0604020202020204" pitchFamily="34" charset="0"/>
                <a:cs typeface="Arial" panose="020B0604020202020204" pitchFamily="34" charset="0"/>
              </a:rPr>
              <a:t>Una carcaza</a:t>
            </a:r>
          </a:p>
        </p:txBody>
      </p:sp>
      <p:pic>
        <p:nvPicPr>
          <p:cNvPr id="4" name="Imagen 3"/>
          <p:cNvPicPr>
            <a:picLocks noChangeAspect="1"/>
          </p:cNvPicPr>
          <p:nvPr/>
        </p:nvPicPr>
        <p:blipFill>
          <a:blip r:embed="rId2"/>
          <a:stretch>
            <a:fillRect/>
          </a:stretch>
        </p:blipFill>
        <p:spPr>
          <a:xfrm>
            <a:off x="8778238" y="2623744"/>
            <a:ext cx="2604951" cy="2458193"/>
          </a:xfrm>
          <a:prstGeom prst="rect">
            <a:avLst/>
          </a:prstGeom>
        </p:spPr>
      </p:pic>
      <p:pic>
        <p:nvPicPr>
          <p:cNvPr id="5" name="Imagen 4"/>
          <p:cNvPicPr>
            <a:picLocks noChangeAspect="1"/>
          </p:cNvPicPr>
          <p:nvPr/>
        </p:nvPicPr>
        <p:blipFill>
          <a:blip r:embed="rId3"/>
          <a:stretch>
            <a:fillRect/>
          </a:stretch>
        </p:blipFill>
        <p:spPr>
          <a:xfrm>
            <a:off x="5349375" y="3766675"/>
            <a:ext cx="2719251" cy="1808302"/>
          </a:xfrm>
          <a:prstGeom prst="rect">
            <a:avLst/>
          </a:prstGeom>
        </p:spPr>
      </p:pic>
      <p:pic>
        <p:nvPicPr>
          <p:cNvPr id="6" name="Imagen 5"/>
          <p:cNvPicPr>
            <a:picLocks noChangeAspect="1"/>
          </p:cNvPicPr>
          <p:nvPr/>
        </p:nvPicPr>
        <p:blipFill>
          <a:blip r:embed="rId4"/>
          <a:stretch>
            <a:fillRect/>
          </a:stretch>
        </p:blipFill>
        <p:spPr>
          <a:xfrm>
            <a:off x="2575288" y="3811569"/>
            <a:ext cx="2064475" cy="2064475"/>
          </a:xfrm>
          <a:prstGeom prst="rect">
            <a:avLst/>
          </a:prstGeom>
        </p:spPr>
      </p:pic>
    </p:spTree>
    <p:extLst>
      <p:ext uri="{BB962C8B-B14F-4D97-AF65-F5344CB8AC3E}">
        <p14:creationId xmlns:p14="http://schemas.microsoft.com/office/powerpoint/2010/main" val="225742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MODELO TINKERCAD</a:t>
            </a:r>
            <a:endParaRPr lang="en-US" dirty="0"/>
          </a:p>
        </p:txBody>
      </p:sp>
      <p:sp>
        <p:nvSpPr>
          <p:cNvPr id="3" name="Marcador de contenido 2"/>
          <p:cNvSpPr>
            <a:spLocks noGrp="1"/>
          </p:cNvSpPr>
          <p:nvPr>
            <p:ph idx="1"/>
          </p:nvPr>
        </p:nvSpPr>
        <p:spPr>
          <a:xfrm>
            <a:off x="1066800" y="1595445"/>
            <a:ext cx="10058400" cy="3849624"/>
          </a:xfrm>
        </p:spPr>
        <p:txBody>
          <a:bodyPr>
            <a:normAutofit/>
          </a:bodyPr>
          <a:lstStyle/>
          <a:p>
            <a:r>
              <a:rPr lang="en-US" dirty="0">
                <a:latin typeface="Arial" panose="020B0604020202020204" pitchFamily="34" charset="0"/>
                <a:cs typeface="Arial" panose="020B0604020202020204" pitchFamily="34" charset="0"/>
              </a:rPr>
              <a:t>https://www.tinkercad.com/things/dUs0up8uQ2K-brilliant-curcan-blad/edit?sharecode=PA3jD7DBp71zE36tLr9bMUMX-hMJEe8Dt2OTYhEdPaQ</a:t>
            </a:r>
          </a:p>
        </p:txBody>
      </p:sp>
      <p:pic>
        <p:nvPicPr>
          <p:cNvPr id="10" name="Imagen 9">
            <a:extLst>
              <a:ext uri="{FF2B5EF4-FFF2-40B4-BE49-F238E27FC236}">
                <a16:creationId xmlns:a16="http://schemas.microsoft.com/office/drawing/2014/main" id="{4DEDB923-4242-B11B-7903-18E957B62D0B}"/>
              </a:ext>
            </a:extLst>
          </p:cNvPr>
          <p:cNvPicPr>
            <a:picLocks noChangeAspect="1"/>
          </p:cNvPicPr>
          <p:nvPr/>
        </p:nvPicPr>
        <p:blipFill>
          <a:blip r:embed="rId2"/>
          <a:stretch>
            <a:fillRect/>
          </a:stretch>
        </p:blipFill>
        <p:spPr>
          <a:xfrm>
            <a:off x="8470303" y="2081669"/>
            <a:ext cx="2776538" cy="1700213"/>
          </a:xfrm>
          <a:prstGeom prst="rect">
            <a:avLst/>
          </a:prstGeom>
        </p:spPr>
      </p:pic>
      <p:pic>
        <p:nvPicPr>
          <p:cNvPr id="11" name="Imagen 10">
            <a:extLst>
              <a:ext uri="{FF2B5EF4-FFF2-40B4-BE49-F238E27FC236}">
                <a16:creationId xmlns:a16="http://schemas.microsoft.com/office/drawing/2014/main" id="{AA2BAC3B-B028-F21F-5319-329A2EE54CB1}"/>
              </a:ext>
            </a:extLst>
          </p:cNvPr>
          <p:cNvPicPr>
            <a:picLocks noChangeAspect="1"/>
          </p:cNvPicPr>
          <p:nvPr/>
        </p:nvPicPr>
        <p:blipFill>
          <a:blip r:embed="rId3"/>
          <a:stretch>
            <a:fillRect/>
          </a:stretch>
        </p:blipFill>
        <p:spPr>
          <a:xfrm>
            <a:off x="4304294" y="2258209"/>
            <a:ext cx="2417733" cy="1626678"/>
          </a:xfrm>
          <a:prstGeom prst="rect">
            <a:avLst/>
          </a:prstGeom>
        </p:spPr>
      </p:pic>
      <p:pic>
        <p:nvPicPr>
          <p:cNvPr id="12" name="Imagen 11">
            <a:extLst>
              <a:ext uri="{FF2B5EF4-FFF2-40B4-BE49-F238E27FC236}">
                <a16:creationId xmlns:a16="http://schemas.microsoft.com/office/drawing/2014/main" id="{7CA5BAD1-C13F-C328-E616-D8CCAC5CBCE9}"/>
              </a:ext>
            </a:extLst>
          </p:cNvPr>
          <p:cNvPicPr>
            <a:picLocks noChangeAspect="1"/>
          </p:cNvPicPr>
          <p:nvPr/>
        </p:nvPicPr>
        <p:blipFill>
          <a:blip r:embed="rId4"/>
          <a:stretch>
            <a:fillRect/>
          </a:stretch>
        </p:blipFill>
        <p:spPr>
          <a:xfrm>
            <a:off x="7731460" y="4307945"/>
            <a:ext cx="2696714" cy="1700214"/>
          </a:xfrm>
          <a:prstGeom prst="rect">
            <a:avLst/>
          </a:prstGeom>
        </p:spPr>
      </p:pic>
      <p:pic>
        <p:nvPicPr>
          <p:cNvPr id="13" name="Imagen 12">
            <a:extLst>
              <a:ext uri="{FF2B5EF4-FFF2-40B4-BE49-F238E27FC236}">
                <a16:creationId xmlns:a16="http://schemas.microsoft.com/office/drawing/2014/main" id="{2404C08C-9B6A-2772-6BF7-D126B27D7CD0}"/>
              </a:ext>
            </a:extLst>
          </p:cNvPr>
          <p:cNvPicPr>
            <a:picLocks noChangeAspect="1"/>
          </p:cNvPicPr>
          <p:nvPr/>
        </p:nvPicPr>
        <p:blipFill>
          <a:blip r:embed="rId5"/>
          <a:stretch>
            <a:fillRect/>
          </a:stretch>
        </p:blipFill>
        <p:spPr>
          <a:xfrm>
            <a:off x="4460541" y="4369300"/>
            <a:ext cx="2417733" cy="1608662"/>
          </a:xfrm>
          <a:prstGeom prst="rect">
            <a:avLst/>
          </a:prstGeom>
        </p:spPr>
      </p:pic>
      <p:pic>
        <p:nvPicPr>
          <p:cNvPr id="14" name="Imagen 13">
            <a:extLst>
              <a:ext uri="{FF2B5EF4-FFF2-40B4-BE49-F238E27FC236}">
                <a16:creationId xmlns:a16="http://schemas.microsoft.com/office/drawing/2014/main" id="{CA880D25-CBF8-6F84-2D54-8F7C73801E61}"/>
              </a:ext>
            </a:extLst>
          </p:cNvPr>
          <p:cNvPicPr>
            <a:picLocks noChangeAspect="1"/>
          </p:cNvPicPr>
          <p:nvPr/>
        </p:nvPicPr>
        <p:blipFill>
          <a:blip r:embed="rId6"/>
          <a:stretch>
            <a:fillRect/>
          </a:stretch>
        </p:blipFill>
        <p:spPr>
          <a:xfrm>
            <a:off x="945159" y="2262575"/>
            <a:ext cx="2327095" cy="1707993"/>
          </a:xfrm>
          <a:prstGeom prst="rect">
            <a:avLst/>
          </a:prstGeom>
        </p:spPr>
      </p:pic>
      <p:pic>
        <p:nvPicPr>
          <p:cNvPr id="15" name="Imagen 14">
            <a:extLst>
              <a:ext uri="{FF2B5EF4-FFF2-40B4-BE49-F238E27FC236}">
                <a16:creationId xmlns:a16="http://schemas.microsoft.com/office/drawing/2014/main" id="{BE716465-A01A-0F5F-262A-248E6DCE2D0C}"/>
              </a:ext>
            </a:extLst>
          </p:cNvPr>
          <p:cNvPicPr>
            <a:picLocks noChangeAspect="1"/>
          </p:cNvPicPr>
          <p:nvPr/>
        </p:nvPicPr>
        <p:blipFill>
          <a:blip r:embed="rId7"/>
          <a:stretch>
            <a:fillRect/>
          </a:stretch>
        </p:blipFill>
        <p:spPr>
          <a:xfrm>
            <a:off x="945159" y="4218949"/>
            <a:ext cx="2492403" cy="1732933"/>
          </a:xfrm>
          <a:prstGeom prst="rect">
            <a:avLst/>
          </a:prstGeom>
        </p:spPr>
      </p:pic>
    </p:spTree>
    <p:extLst>
      <p:ext uri="{BB962C8B-B14F-4D97-AF65-F5344CB8AC3E}">
        <p14:creationId xmlns:p14="http://schemas.microsoft.com/office/powerpoint/2010/main" val="3322233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06D261-6BFA-80F2-9FA1-BF7BAC800734}"/>
              </a:ext>
            </a:extLst>
          </p:cNvPr>
          <p:cNvSpPr>
            <a:spLocks noGrp="1"/>
          </p:cNvSpPr>
          <p:nvPr>
            <p:ph type="title"/>
          </p:nvPr>
        </p:nvSpPr>
        <p:spPr/>
        <p:txBody>
          <a:bodyPr/>
          <a:lstStyle/>
          <a:p>
            <a:pPr algn="ctr"/>
            <a:r>
              <a:rPr lang="es-MX" dirty="0"/>
              <a:t>PROCESO DEL “SUMO”</a:t>
            </a:r>
            <a:endParaRPr lang="es-AR" dirty="0"/>
          </a:p>
        </p:txBody>
      </p:sp>
      <p:pic>
        <p:nvPicPr>
          <p:cNvPr id="4" name="Imagen 3"/>
          <p:cNvPicPr>
            <a:picLocks noChangeAspect="1"/>
          </p:cNvPicPr>
          <p:nvPr/>
        </p:nvPicPr>
        <p:blipFill>
          <a:blip r:embed="rId2"/>
          <a:stretch>
            <a:fillRect/>
          </a:stretch>
        </p:blipFill>
        <p:spPr>
          <a:xfrm>
            <a:off x="1066800" y="1685593"/>
            <a:ext cx="3570515" cy="2677887"/>
          </a:xfrm>
          <a:prstGeom prst="rect">
            <a:avLst/>
          </a:prstGeom>
        </p:spPr>
      </p:pic>
      <p:pic>
        <p:nvPicPr>
          <p:cNvPr id="5" name="Imagen 4"/>
          <p:cNvPicPr>
            <a:picLocks noChangeAspect="1"/>
          </p:cNvPicPr>
          <p:nvPr/>
        </p:nvPicPr>
        <p:blipFill>
          <a:blip r:embed="rId3"/>
          <a:stretch>
            <a:fillRect/>
          </a:stretch>
        </p:blipFill>
        <p:spPr>
          <a:xfrm>
            <a:off x="7445583" y="1685593"/>
            <a:ext cx="3376875" cy="2532656"/>
          </a:xfrm>
          <a:prstGeom prst="rect">
            <a:avLst/>
          </a:prstGeom>
        </p:spPr>
      </p:pic>
      <p:pic>
        <p:nvPicPr>
          <p:cNvPr id="6" name="Imagen 5"/>
          <p:cNvPicPr>
            <a:picLocks noChangeAspect="1"/>
          </p:cNvPicPr>
          <p:nvPr/>
        </p:nvPicPr>
        <p:blipFill>
          <a:blip r:embed="rId4"/>
          <a:stretch>
            <a:fillRect/>
          </a:stretch>
        </p:blipFill>
        <p:spPr>
          <a:xfrm>
            <a:off x="4049484" y="3057193"/>
            <a:ext cx="3794641" cy="2845981"/>
          </a:xfrm>
          <a:prstGeom prst="rect">
            <a:avLst/>
          </a:prstGeom>
        </p:spPr>
      </p:pic>
    </p:spTree>
    <p:extLst>
      <p:ext uri="{BB962C8B-B14F-4D97-AF65-F5344CB8AC3E}">
        <p14:creationId xmlns:p14="http://schemas.microsoft.com/office/powerpoint/2010/main" val="410152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F0F565-8FC0-A686-86DE-94D75D577FF1}"/>
              </a:ext>
            </a:extLst>
          </p:cNvPr>
          <p:cNvSpPr>
            <a:spLocks noGrp="1"/>
          </p:cNvSpPr>
          <p:nvPr>
            <p:ph type="title"/>
          </p:nvPr>
        </p:nvSpPr>
        <p:spPr/>
        <p:txBody>
          <a:bodyPr/>
          <a:lstStyle/>
          <a:p>
            <a:pPr algn="ctr"/>
            <a:r>
              <a:rPr lang="es-AR" dirty="0"/>
              <a:t>PROCESO DE LA CARCAZA</a:t>
            </a:r>
          </a:p>
        </p:txBody>
      </p:sp>
      <p:pic>
        <p:nvPicPr>
          <p:cNvPr id="7" name="Marcador de contenido 6">
            <a:extLst>
              <a:ext uri="{FF2B5EF4-FFF2-40B4-BE49-F238E27FC236}">
                <a16:creationId xmlns:a16="http://schemas.microsoft.com/office/drawing/2014/main" id="{C35DEA04-4105-D2E5-63F9-9BFAAF134B30}"/>
              </a:ext>
            </a:extLst>
          </p:cNvPr>
          <p:cNvPicPr>
            <a:picLocks noGrp="1" noChangeAspect="1"/>
          </p:cNvPicPr>
          <p:nvPr>
            <p:ph idx="1"/>
          </p:nvPr>
        </p:nvPicPr>
        <p:blipFill>
          <a:blip r:embed="rId2"/>
          <a:stretch>
            <a:fillRect/>
          </a:stretch>
        </p:blipFill>
        <p:spPr>
          <a:xfrm>
            <a:off x="812911" y="3881069"/>
            <a:ext cx="1750752" cy="2334337"/>
          </a:xfrm>
          <a:prstGeom prst="rect">
            <a:avLst/>
          </a:prstGeom>
        </p:spPr>
      </p:pic>
      <p:pic>
        <p:nvPicPr>
          <p:cNvPr id="9" name="Imagen 8">
            <a:extLst>
              <a:ext uri="{FF2B5EF4-FFF2-40B4-BE49-F238E27FC236}">
                <a16:creationId xmlns:a16="http://schemas.microsoft.com/office/drawing/2014/main" id="{DEE70B4F-E7CE-A18E-91AC-9AF39D370D41}"/>
              </a:ext>
            </a:extLst>
          </p:cNvPr>
          <p:cNvPicPr>
            <a:picLocks noChangeAspect="1"/>
          </p:cNvPicPr>
          <p:nvPr/>
        </p:nvPicPr>
        <p:blipFill>
          <a:blip r:embed="rId3"/>
          <a:stretch>
            <a:fillRect/>
          </a:stretch>
        </p:blipFill>
        <p:spPr>
          <a:xfrm>
            <a:off x="9520292" y="709706"/>
            <a:ext cx="1956732" cy="2608976"/>
          </a:xfrm>
          <a:prstGeom prst="rect">
            <a:avLst/>
          </a:prstGeom>
        </p:spPr>
      </p:pic>
      <p:pic>
        <p:nvPicPr>
          <p:cNvPr id="11" name="Imagen 10">
            <a:extLst>
              <a:ext uri="{FF2B5EF4-FFF2-40B4-BE49-F238E27FC236}">
                <a16:creationId xmlns:a16="http://schemas.microsoft.com/office/drawing/2014/main" id="{540D19CD-8C6D-67A9-A852-08D8C0403ED2}"/>
              </a:ext>
            </a:extLst>
          </p:cNvPr>
          <p:cNvPicPr>
            <a:picLocks noChangeAspect="1"/>
          </p:cNvPicPr>
          <p:nvPr/>
        </p:nvPicPr>
        <p:blipFill>
          <a:blip r:embed="rId4"/>
          <a:stretch>
            <a:fillRect/>
          </a:stretch>
        </p:blipFill>
        <p:spPr>
          <a:xfrm>
            <a:off x="812911" y="1106928"/>
            <a:ext cx="1510646" cy="2014194"/>
          </a:xfrm>
          <a:prstGeom prst="rect">
            <a:avLst/>
          </a:prstGeom>
        </p:spPr>
      </p:pic>
      <p:pic>
        <p:nvPicPr>
          <p:cNvPr id="13" name="Imagen 12">
            <a:extLst>
              <a:ext uri="{FF2B5EF4-FFF2-40B4-BE49-F238E27FC236}">
                <a16:creationId xmlns:a16="http://schemas.microsoft.com/office/drawing/2014/main" id="{619A6CFC-5A90-58ED-5FC4-E4915E07809E}"/>
              </a:ext>
            </a:extLst>
          </p:cNvPr>
          <p:cNvPicPr>
            <a:picLocks noChangeAspect="1"/>
          </p:cNvPicPr>
          <p:nvPr/>
        </p:nvPicPr>
        <p:blipFill>
          <a:blip r:embed="rId5"/>
          <a:stretch>
            <a:fillRect/>
          </a:stretch>
        </p:blipFill>
        <p:spPr>
          <a:xfrm>
            <a:off x="3237332" y="1887522"/>
            <a:ext cx="1730229" cy="2306972"/>
          </a:xfrm>
          <a:prstGeom prst="rect">
            <a:avLst/>
          </a:prstGeom>
        </p:spPr>
      </p:pic>
      <p:pic>
        <p:nvPicPr>
          <p:cNvPr id="14" name="Imagen 13">
            <a:extLst>
              <a:ext uri="{FF2B5EF4-FFF2-40B4-BE49-F238E27FC236}">
                <a16:creationId xmlns:a16="http://schemas.microsoft.com/office/drawing/2014/main" id="{F39A700C-83D4-91C4-15F7-9AF32D359AA0}"/>
              </a:ext>
            </a:extLst>
          </p:cNvPr>
          <p:cNvPicPr>
            <a:picLocks noChangeAspect="1"/>
          </p:cNvPicPr>
          <p:nvPr/>
        </p:nvPicPr>
        <p:blipFill>
          <a:blip r:embed="rId6"/>
          <a:stretch>
            <a:fillRect/>
          </a:stretch>
        </p:blipFill>
        <p:spPr>
          <a:xfrm>
            <a:off x="5420162" y="3445777"/>
            <a:ext cx="1893336" cy="2524448"/>
          </a:xfrm>
          <a:prstGeom prst="rect">
            <a:avLst/>
          </a:prstGeom>
        </p:spPr>
      </p:pic>
      <p:pic>
        <p:nvPicPr>
          <p:cNvPr id="16" name="Imagen 15">
            <a:extLst>
              <a:ext uri="{FF2B5EF4-FFF2-40B4-BE49-F238E27FC236}">
                <a16:creationId xmlns:a16="http://schemas.microsoft.com/office/drawing/2014/main" id="{3C2AFD85-1835-1314-D755-22EFC76AD9C4}"/>
              </a:ext>
            </a:extLst>
          </p:cNvPr>
          <p:cNvPicPr>
            <a:picLocks noChangeAspect="1"/>
          </p:cNvPicPr>
          <p:nvPr/>
        </p:nvPicPr>
        <p:blipFill>
          <a:blip r:embed="rId7"/>
          <a:stretch>
            <a:fillRect/>
          </a:stretch>
        </p:blipFill>
        <p:spPr>
          <a:xfrm>
            <a:off x="8218699" y="3539319"/>
            <a:ext cx="1996055" cy="2661407"/>
          </a:xfrm>
          <a:prstGeom prst="rect">
            <a:avLst/>
          </a:prstGeom>
        </p:spPr>
      </p:pic>
    </p:spTree>
    <p:extLst>
      <p:ext uri="{BB962C8B-B14F-4D97-AF65-F5344CB8AC3E}">
        <p14:creationId xmlns:p14="http://schemas.microsoft.com/office/powerpoint/2010/main" val="12882929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6799" y="472039"/>
            <a:ext cx="10058400" cy="1371600"/>
          </a:xfrm>
        </p:spPr>
        <p:txBody>
          <a:bodyPr/>
          <a:lstStyle/>
          <a:p>
            <a:pPr algn="ctr"/>
            <a:r>
              <a:rPr lang="es-MX" dirty="0"/>
              <a:t>APP INVENTOR: DISEÑO</a:t>
            </a:r>
            <a:endParaRPr lang="en-US" dirty="0"/>
          </a:p>
        </p:txBody>
      </p:sp>
      <p:pic>
        <p:nvPicPr>
          <p:cNvPr id="6" name="Imagen 5"/>
          <p:cNvPicPr>
            <a:picLocks noChangeAspect="1"/>
          </p:cNvPicPr>
          <p:nvPr/>
        </p:nvPicPr>
        <p:blipFill>
          <a:blip r:embed="rId2"/>
          <a:stretch>
            <a:fillRect/>
          </a:stretch>
        </p:blipFill>
        <p:spPr>
          <a:xfrm>
            <a:off x="2076993" y="1555433"/>
            <a:ext cx="8038012" cy="4194662"/>
          </a:xfrm>
          <a:prstGeom prst="rect">
            <a:avLst/>
          </a:prstGeom>
        </p:spPr>
      </p:pic>
    </p:spTree>
    <p:extLst>
      <p:ext uri="{BB962C8B-B14F-4D97-AF65-F5344CB8AC3E}">
        <p14:creationId xmlns:p14="http://schemas.microsoft.com/office/powerpoint/2010/main" val="12756883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6040_TF78829772.potx" id="{885EEA19-6232-4FAB-AE6E-128921E3D383}" vid="{A7A3065A-484E-47A3-B155-47A3F643A41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DD25883712F094988A722D9F9DF926D" ma:contentTypeVersion="7" ma:contentTypeDescription="Crear nuevo documento." ma:contentTypeScope="" ma:versionID="fbe4de7cbdc731f47bec4eae4c2709e7">
  <xsd:schema xmlns:xsd="http://www.w3.org/2001/XMLSchema" xmlns:xs="http://www.w3.org/2001/XMLSchema" xmlns:p="http://schemas.microsoft.com/office/2006/metadata/properties" xmlns:ns3="81275749-2c52-49c7-b794-0e0a5f263174" xmlns:ns4="14e4813a-0b47-4102-9ccd-f1c7e2c4daaf" targetNamespace="http://schemas.microsoft.com/office/2006/metadata/properties" ma:root="true" ma:fieldsID="da74d593f58aa0837cb28e9fd9948fa4" ns3:_="" ns4:_="">
    <xsd:import namespace="81275749-2c52-49c7-b794-0e0a5f263174"/>
    <xsd:import namespace="14e4813a-0b47-4102-9ccd-f1c7e2c4daa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275749-2c52-49c7-b794-0e0a5f2631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e4813a-0b47-4102-9ccd-f1c7e2c4daaf"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element name="SharingHintHash" ma:index="14" nillable="true" ma:displayName="Hash de la sugerencia para comparti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81275749-2c52-49c7-b794-0e0a5f263174" xsi:nil="true"/>
  </documentManagement>
</p:properties>
</file>

<file path=customXml/itemProps1.xml><?xml version="1.0" encoding="utf-8"?>
<ds:datastoreItem xmlns:ds="http://schemas.openxmlformats.org/officeDocument/2006/customXml" ds:itemID="{A94E63E7-5AAE-4EDF-BD30-6BC34DF651CA}">
  <ds:schemaRefs>
    <ds:schemaRef ds:uri="14e4813a-0b47-4102-9ccd-f1c7e2c4daaf"/>
    <ds:schemaRef ds:uri="81275749-2c52-49c7-b794-0e0a5f2631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2713E1-6312-427E-BFCB-C5A5DA301373}">
  <ds:schemaRefs>
    <ds:schemaRef ds:uri="http://schemas.microsoft.com/sharepoint/v3/contenttype/forms"/>
  </ds:schemaRefs>
</ds:datastoreItem>
</file>

<file path=customXml/itemProps3.xml><?xml version="1.0" encoding="utf-8"?>
<ds:datastoreItem xmlns:ds="http://schemas.openxmlformats.org/officeDocument/2006/customXml" ds:itemID="{52F3B215-496E-4790-A364-7C1C46DEC771}">
  <ds:schemaRefs>
    <ds:schemaRef ds:uri="http://purl.org/dc/terms/"/>
    <ds:schemaRef ds:uri="http://schemas.microsoft.com/office/2006/documentManagement/types"/>
    <ds:schemaRef ds:uri="81275749-2c52-49c7-b794-0e0a5f263174"/>
    <ds:schemaRef ds:uri="http://schemas.microsoft.com/office/infopath/2007/PartnerControls"/>
    <ds:schemaRef ds:uri="http://purl.org/dc/elements/1.1/"/>
    <ds:schemaRef ds:uri="14e4813a-0b47-4102-9ccd-f1c7e2c4daaf"/>
    <ds:schemaRef ds:uri="http://www.w3.org/XML/1998/namespace"/>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{2734541E-FE30-456E-B878-B2205C1EE28E}tf78829772_win32</Template>
  <TotalTime>361</TotalTime>
  <Words>424</Words>
  <Application>Microsoft Office PowerPoint</Application>
  <PresentationFormat>Panorámica</PresentationFormat>
  <Paragraphs>32</Paragraphs>
  <Slides>12</Slides>
  <Notes>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12</vt:i4>
      </vt:variant>
    </vt:vector>
  </HeadingPairs>
  <TitlesOfParts>
    <vt:vector size="20" baseType="lpstr">
      <vt:lpstr>Arial</vt:lpstr>
      <vt:lpstr>Calibri</vt:lpstr>
      <vt:lpstr>Garamond</vt:lpstr>
      <vt:lpstr>Sagona Book</vt:lpstr>
      <vt:lpstr>Sagona ExtraLight</vt:lpstr>
      <vt:lpstr>Times New Roman</vt:lpstr>
      <vt:lpstr>Wingdings</vt:lpstr>
      <vt:lpstr>SavonVTI</vt:lpstr>
      <vt:lpstr>Robot  sumo</vt:lpstr>
      <vt:lpstr>   ROBOT SUMO</vt:lpstr>
      <vt:lpstr> PROPUESTA MEJORADA DEL EQUIPO  </vt:lpstr>
      <vt:lpstr>COMPONENTES DE ARDUINO</vt:lpstr>
      <vt:lpstr>OTROS COMPONENTES</vt:lpstr>
      <vt:lpstr>MODELO TINKERCAD</vt:lpstr>
      <vt:lpstr>PROCESO DEL “SUMO”</vt:lpstr>
      <vt:lpstr>PROCESO DE LA CARCAZA</vt:lpstr>
      <vt:lpstr>APP INVENTOR: DISEÑO</vt:lpstr>
      <vt:lpstr>APP INVENTOR: BLOQUES</vt:lpstr>
      <vt:lpstr>DIFICULTADES DURANTE EL PROCESO</vt:lpstr>
      <vt:lpstr>PROYECTO TERMINADO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sumo</dc:title>
  <dc:creator>Ignacio Diego Galvan</dc:creator>
  <cp:lastModifiedBy>Octavio Ezaquiel Douglas</cp:lastModifiedBy>
  <cp:revision>18</cp:revision>
  <dcterms:created xsi:type="dcterms:W3CDTF">2022-11-15T21:16:43Z</dcterms:created>
  <dcterms:modified xsi:type="dcterms:W3CDTF">2022-11-29T00:14:03Z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0x0101000DD25883712F094988A722D9F9DF926D</vt:lpwstr>
  </property>
</Properties>
</file>